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CD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C2DC-5625-4792-8EE3-2B5A5B314BD0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7B0-D334-4CD5-A025-634B7965E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9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C2DC-5625-4792-8EE3-2B5A5B314BD0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7B0-D334-4CD5-A025-634B7965E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4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C2DC-5625-4792-8EE3-2B5A5B314BD0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7B0-D334-4CD5-A025-634B7965E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C2DC-5625-4792-8EE3-2B5A5B314BD0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7B0-D334-4CD5-A025-634B7965E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0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C2DC-5625-4792-8EE3-2B5A5B314BD0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7B0-D334-4CD5-A025-634B7965E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5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C2DC-5625-4792-8EE3-2B5A5B314BD0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7B0-D334-4CD5-A025-634B7965E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0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C2DC-5625-4792-8EE3-2B5A5B314BD0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7B0-D334-4CD5-A025-634B7965E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3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C2DC-5625-4792-8EE3-2B5A5B314BD0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7B0-D334-4CD5-A025-634B7965E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3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C2DC-5625-4792-8EE3-2B5A5B314BD0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7B0-D334-4CD5-A025-634B7965E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3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C2DC-5625-4792-8EE3-2B5A5B314BD0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7B0-D334-4CD5-A025-634B7965E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8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C2DC-5625-4792-8EE3-2B5A5B314BD0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D7B0-D334-4CD5-A025-634B7965E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3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9C2DC-5625-4792-8EE3-2B5A5B314BD0}" type="datetimeFigureOut">
              <a:rPr lang="en-US" smtClean="0"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6D7B0-D334-4CD5-A025-634B7965E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9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wmf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objectives of this tutorial…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7543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To review and understand what a direct and indirect object pronoun’s jobs are in the </a:t>
            </a:r>
            <a:r>
              <a:rPr lang="en-US" dirty="0" err="1" smtClean="0">
                <a:solidFill>
                  <a:srgbClr val="FF0000"/>
                </a:solidFill>
              </a:rPr>
              <a:t>spanish</a:t>
            </a:r>
            <a:r>
              <a:rPr lang="en-US" dirty="0" smtClean="0">
                <a:solidFill>
                  <a:srgbClr val="FF0000"/>
                </a:solidFill>
              </a:rPr>
              <a:t> language.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To be able to identify and replace a direct/indirect object pronoun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To be able to read text/pictures in </a:t>
            </a:r>
            <a:r>
              <a:rPr lang="en-US" dirty="0" err="1" smtClean="0">
                <a:solidFill>
                  <a:srgbClr val="FF0000"/>
                </a:solidFill>
              </a:rPr>
              <a:t>spanish</a:t>
            </a:r>
            <a:r>
              <a:rPr lang="en-US" dirty="0" smtClean="0">
                <a:solidFill>
                  <a:srgbClr val="FF0000"/>
                </a:solidFill>
              </a:rPr>
              <a:t> and understand how to use the object pronouns.</a:t>
            </a:r>
          </a:p>
          <a:p>
            <a:endParaRPr lang="en-US" dirty="0"/>
          </a:p>
          <a:p>
            <a:pPr algn="ctr"/>
            <a:endParaRPr lang="en-US" b="1" u="sng" dirty="0" smtClean="0">
              <a:solidFill>
                <a:srgbClr val="002060"/>
              </a:solidFill>
            </a:endParaRPr>
          </a:p>
          <a:p>
            <a:pPr algn="ctr"/>
            <a:endParaRPr lang="en-US" b="1" u="sng" dirty="0">
              <a:solidFill>
                <a:srgbClr val="002060"/>
              </a:solidFill>
            </a:endParaRPr>
          </a:p>
          <a:p>
            <a:pPr algn="ctr"/>
            <a:r>
              <a:rPr lang="en-US" b="1" u="sng" dirty="0" smtClean="0">
                <a:solidFill>
                  <a:srgbClr val="002060"/>
                </a:solidFill>
              </a:rPr>
              <a:t>How will I know I learned this skill?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2060"/>
                </a:solidFill>
              </a:rPr>
              <a:t>You will be able to identify and replace object pronouns in </a:t>
            </a:r>
            <a:r>
              <a:rPr lang="en-US" dirty="0" err="1" smtClean="0">
                <a:solidFill>
                  <a:srgbClr val="002060"/>
                </a:solidFill>
              </a:rPr>
              <a:t>spanish</a:t>
            </a:r>
            <a:r>
              <a:rPr lang="en-US" dirty="0" smtClean="0">
                <a:solidFill>
                  <a:srgbClr val="002060"/>
                </a:solidFill>
              </a:rPr>
              <a:t>!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You will be able to score a passing grade on 706 </a:t>
            </a:r>
            <a:r>
              <a:rPr lang="en-US" dirty="0" err="1" smtClean="0">
                <a:solidFill>
                  <a:srgbClr val="002060"/>
                </a:solidFill>
              </a:rPr>
              <a:t>prueba</a:t>
            </a:r>
            <a:r>
              <a:rPr lang="en-US" dirty="0" smtClean="0">
                <a:solidFill>
                  <a:srgbClr val="002060"/>
                </a:solidFill>
              </a:rPr>
              <a:t> (the hardest quiz in the course!)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You will be able to utilize those same passing skills on the 7.08 </a:t>
            </a:r>
            <a:r>
              <a:rPr lang="en-US" dirty="0" err="1" smtClean="0">
                <a:solidFill>
                  <a:srgbClr val="002060"/>
                </a:solidFill>
              </a:rPr>
              <a:t>examen</a:t>
            </a:r>
            <a:r>
              <a:rPr lang="en-US" dirty="0" smtClean="0">
                <a:solidFill>
                  <a:srgbClr val="002060"/>
                </a:solidFill>
              </a:rPr>
              <a:t> and the 10.01 final exam!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jfresia\AppData\Local\Microsoft\Windows\Temporary Internet Files\Content.IE5\4H4MVQNL\MC9002934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00302"/>
            <a:ext cx="1761134" cy="100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1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848600" cy="563231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Verb- </a:t>
            </a:r>
            <a:r>
              <a:rPr lang="en-US" sz="2400" dirty="0" err="1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escribe</a:t>
            </a:r>
            <a:endParaRPr lang="en-US" sz="2400" dirty="0" smtClean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endParaRPr lang="en-US" sz="24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Direct object- la carta</a:t>
            </a:r>
          </a:p>
          <a:p>
            <a:pPr algn="ctr"/>
            <a:endParaRPr lang="en-US" sz="24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Indirect object-ti</a:t>
            </a:r>
          </a:p>
          <a:p>
            <a:pPr algn="ctr"/>
            <a:endParaRPr lang="en-US" sz="2400" dirty="0">
              <a:latin typeface="Arial Rounded MT Bold" panose="020F0704030504030204" pitchFamily="34" charset="0"/>
            </a:endParaRPr>
          </a:p>
          <a:p>
            <a:pPr algn="ctr"/>
            <a:endParaRPr lang="en-US" sz="2400" dirty="0" smtClean="0">
              <a:latin typeface="Arial Rounded MT Bold" panose="020F0704030504030204" pitchFamily="34" charset="0"/>
            </a:endParaRPr>
          </a:p>
          <a:p>
            <a:pPr algn="ctr"/>
            <a:endParaRPr lang="en-US" sz="2400" dirty="0">
              <a:latin typeface="Arial Rounded MT Bold" panose="020F0704030504030204" pitchFamily="34" charset="0"/>
            </a:endParaRPr>
          </a:p>
          <a:p>
            <a:pPr algn="ctr"/>
            <a:endParaRPr lang="en-US" sz="24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Ok! Now, let’s put the pronouns in to replace those direct/indirect objects!</a:t>
            </a:r>
          </a:p>
          <a:p>
            <a:pPr algn="ctr"/>
            <a:endParaRPr lang="en-US" sz="2400" dirty="0">
              <a:latin typeface="Arial Rounded MT Bold" panose="020F0704030504030204" pitchFamily="34" charset="0"/>
            </a:endParaRPr>
          </a:p>
          <a:p>
            <a:pPr algn="ctr"/>
            <a:endParaRPr lang="en-US" sz="24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What takes the place of – LA CARTA?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What takes the place of- TI?</a:t>
            </a:r>
            <a:endParaRPr lang="en-US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75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9600"/>
            <a:ext cx="4513316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018" y="3733800"/>
            <a:ext cx="8153400" cy="2677656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La carta-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Ti-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</a:t>
            </a:r>
          </a:p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endParaRPr lang="en-US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Now, let’s put them in the order</a:t>
            </a:r>
          </a:p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Indirect/Direct/Verb…..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6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85800"/>
            <a:ext cx="2090738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54727" y="3886200"/>
            <a:ext cx="6324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TE LA </a:t>
            </a:r>
            <a:r>
              <a:rPr lang="en-US" sz="40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ESCRIBE</a:t>
            </a:r>
            <a:endParaRPr lang="en-US" sz="40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SHOULD BE YOUR FINAL ANSWER!!!!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9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0"/>
            <a:ext cx="7315200" cy="54784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Eras Bold ITC" panose="020B0907030504020204" pitchFamily="34" charset="0"/>
              </a:rPr>
              <a:t>REMEMBER:</a:t>
            </a:r>
          </a:p>
          <a:p>
            <a:pPr algn="ctr"/>
            <a:endParaRPr lang="en-US" dirty="0">
              <a:latin typeface="Eras Bold ITC" panose="020B0907030504020204" pitchFamily="34" charset="0"/>
            </a:endParaRPr>
          </a:p>
          <a:p>
            <a:pPr algn="ctr"/>
            <a:endParaRPr lang="en-US" dirty="0" smtClean="0">
              <a:solidFill>
                <a:srgbClr val="0070C0"/>
              </a:solidFill>
              <a:latin typeface="Eras Bold ITC" panose="020B0907030504020204" pitchFamily="34" charset="0"/>
            </a:endParaRPr>
          </a:p>
          <a:p>
            <a:pPr marL="342900" indent="-342900" algn="ctr">
              <a:buAutoNum type="arabicParenR"/>
            </a:pPr>
            <a:r>
              <a:rPr lang="en-US" sz="2800" dirty="0" smtClean="0">
                <a:solidFill>
                  <a:srgbClr val="0070C0"/>
                </a:solidFill>
                <a:latin typeface="Eras Bold ITC" panose="020B0907030504020204" pitchFamily="34" charset="0"/>
              </a:rPr>
              <a:t>IDENTIFY YOUR DIRECT/INDIRECT OBJECTS!</a:t>
            </a:r>
          </a:p>
          <a:p>
            <a:pPr marL="342900" indent="-342900" algn="ctr">
              <a:buAutoNum type="arabicParenR"/>
            </a:pPr>
            <a:r>
              <a:rPr lang="en-US" sz="28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REPLACE THEM WITH A DIRECT/INDIRECT OBJECT PRONOUN!</a:t>
            </a:r>
          </a:p>
          <a:p>
            <a:pPr marL="342900" indent="-342900" algn="ctr">
              <a:buAutoNum type="arabicParenR"/>
            </a:pPr>
            <a:r>
              <a:rPr lang="en-US" sz="2800" dirty="0" smtClean="0">
                <a:solidFill>
                  <a:srgbClr val="FF0000"/>
                </a:solidFill>
                <a:latin typeface="Copperplate Gothic Light" panose="020E0507020206020404" pitchFamily="34" charset="0"/>
              </a:rPr>
              <a:t>PUT YOUR PRONOUNS AND VERB IN THE CORRECT ORDER!</a:t>
            </a:r>
          </a:p>
          <a:p>
            <a:pPr marL="342900" indent="-342900" algn="ctr">
              <a:buAutoNum type="arabicParenR"/>
            </a:pPr>
            <a:r>
              <a:rPr lang="en-US" sz="2800" dirty="0" smtClean="0">
                <a:solidFill>
                  <a:srgbClr val="00FFFF"/>
                </a:solidFill>
                <a:latin typeface="Goudy Stout" panose="0202090407030B020401" pitchFamily="18" charset="0"/>
              </a:rPr>
              <a:t>CHANGE LE/LES TO “SE” IF NEEDED!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629150"/>
            <a:ext cx="3253402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88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76201"/>
            <a:ext cx="5486400" cy="6858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706 object pronouns-Quick recap!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220200" cy="6096000"/>
          </a:xfrm>
          <a:solidFill>
            <a:srgbClr val="00FFFF"/>
          </a:solidFill>
        </p:spPr>
        <p:txBody>
          <a:bodyPr>
            <a:normAutofit fontScale="92500" lnSpcReduction="10000"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Direct object- it/them- answers the question “what?”</a:t>
            </a:r>
          </a:p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Broadway" panose="04040905080B02020502" pitchFamily="82" charset="0"/>
              </a:rPr>
              <a:t>Lo/la/los/las</a:t>
            </a:r>
          </a:p>
          <a:p>
            <a:r>
              <a:rPr lang="en-US" u="sng" dirty="0" smtClean="0">
                <a:solidFill>
                  <a:srgbClr val="00B050"/>
                </a:solidFill>
              </a:rPr>
              <a:t>Indirect object-always animate object. Answers the question to whom/for whom!</a:t>
            </a:r>
          </a:p>
          <a:p>
            <a:r>
              <a:rPr lang="en-US" u="sng" dirty="0" smtClean="0">
                <a:solidFill>
                  <a:schemeClr val="tx1"/>
                </a:solidFill>
                <a:latin typeface="Broadway" panose="04040905080B02020502" pitchFamily="82" charset="0"/>
              </a:rPr>
              <a:t>Me,te,le,nos,les</a:t>
            </a:r>
          </a:p>
          <a:p>
            <a:r>
              <a:rPr lang="en-US" i="1" u="sng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We always put our object pronouns in this order once we’ve figured out their roles/pronouns</a:t>
            </a:r>
          </a:p>
          <a:p>
            <a:r>
              <a:rPr lang="en-US" dirty="0" smtClean="0">
                <a:solidFill>
                  <a:srgbClr val="FF0000"/>
                </a:solidFill>
                <a:latin typeface="Broadway" panose="04040905080B02020502" pitchFamily="82" charset="0"/>
              </a:rPr>
              <a:t>Indirect/direct/verb</a:t>
            </a:r>
          </a:p>
          <a:p>
            <a:r>
              <a:rPr lang="en-US" b="1" u="sng" dirty="0" smtClean="0">
                <a:solidFill>
                  <a:srgbClr val="F61CD7"/>
                </a:solidFill>
              </a:rPr>
              <a:t>Special note: When you have le/les in front of lo/la/los/las- the le/les goes to 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oadway" panose="04040905080B02020502" pitchFamily="82" charset="0"/>
              </a:rPr>
              <a:t>SE</a:t>
            </a:r>
          </a:p>
        </p:txBody>
      </p:sp>
    </p:spTree>
    <p:extLst>
      <p:ext uri="{BB962C8B-B14F-4D97-AF65-F5344CB8AC3E}">
        <p14:creationId xmlns:p14="http://schemas.microsoft.com/office/powerpoint/2010/main" val="1676822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430797"/>
            <a:ext cx="2895600" cy="1632324"/>
          </a:xfrm>
          <a:prstGeom prst="rect">
            <a:avLst/>
          </a:prstGeom>
        </p:spPr>
      </p:pic>
      <p:pic>
        <p:nvPicPr>
          <p:cNvPr id="1026" name="Picture 2" descr="C:\Users\jfresia\AppData\Local\Microsoft\Windows\Temporary Internet Files\Content.IE5\GIL5V90W\MP90043095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31338"/>
            <a:ext cx="3048000" cy="224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fresia\AppData\Local\Microsoft\Windows\Temporary Internet Files\Content.IE5\ICUU26PX\MC9004345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4811"/>
            <a:ext cx="1371600" cy="196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fresia\AppData\Local\Microsoft\Windows\Temporary Internet Files\Content.IE5\F2J8PD49\MC90036852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36" y="570597"/>
            <a:ext cx="1799539" cy="17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5800" y="1064262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DOY</a:t>
            </a:r>
            <a:endParaRPr lang="en-US" sz="6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40386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AL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801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89916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WHAT IS OUR VERB?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B0F0"/>
                </a:solidFill>
                <a:latin typeface="Bodoni MT Black" panose="02070A03080606020203" pitchFamily="18" charset="0"/>
              </a:rPr>
              <a:t>WHAT IS OUR DIRECT OBJECT?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  <a:latin typeface="Broadway" panose="04040905080B02020502" pitchFamily="82" charset="0"/>
              </a:rPr>
              <a:t>WHAT IS OUR INDIRECT OBJECT?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			</a:t>
            </a:r>
            <a:r>
              <a:rPr lang="en-US" sz="4400" dirty="0" smtClean="0"/>
              <a:t>DOY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3" descr="C:\Users\jfresia\AppData\Local\Microsoft\Windows\Temporary Internet Files\Content.IE5\ICUU26PX\MC9004345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13468"/>
            <a:ext cx="7977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jfresia\AppData\Local\Microsoft\Windows\Temporary Internet Files\Content.IE5\F2J8PD49\MC9003685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716" y="4587262"/>
            <a:ext cx="981558" cy="98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fresia\AppData\Local\Microsoft\Windows\Temporary Internet Files\Content.IE5\GIL5V90W\MP90043095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709" y="4265452"/>
            <a:ext cx="1323580" cy="162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091" y="4016004"/>
            <a:ext cx="2895600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10200" y="5084968"/>
            <a:ext cx="424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479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391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Ok! Great work! </a:t>
            </a:r>
          </a:p>
          <a:p>
            <a:r>
              <a:rPr lang="en-US" dirty="0" smtClean="0"/>
              <a:t>Now, let’s put them in the order that we learned about from slide 1</a:t>
            </a:r>
          </a:p>
          <a:p>
            <a:endParaRPr lang="en-US" dirty="0"/>
          </a:p>
          <a:p>
            <a:r>
              <a:rPr lang="en-US" dirty="0" smtClean="0"/>
              <a:t>Remember what that order was?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So, which one is our INDIRECT object pronoun? Which one is our DIRECT object pronoun? Which is our verb?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6000" dirty="0" smtClean="0"/>
              <a:t>(Yo)DOY</a:t>
            </a:r>
          </a:p>
          <a:p>
            <a:endParaRPr lang="en-US" dirty="0"/>
          </a:p>
        </p:txBody>
      </p:sp>
      <p:pic>
        <p:nvPicPr>
          <p:cNvPr id="3074" name="Picture 2" descr="C:\Users\jfresia\AppData\Local\Microsoft\Windows\Temporary Internet Files\Content.IE5\ICUU26PX\MC9004345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473" y="3450317"/>
            <a:ext cx="831632" cy="140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fresia\AppData\Local\Microsoft\Windows\Temporary Internet Files\Content.IE5\GPDS8RMK\MC9004344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915" y="3360538"/>
            <a:ext cx="1176742" cy="145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jfresia\AppData\Local\Microsoft\Windows\Temporary Internet Files\Content.IE5\F2J8PD49\MC90036695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010" y="3636824"/>
            <a:ext cx="1204149" cy="130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jfresia\AppData\Local\Microsoft\Windows\Temporary Internet Files\Content.IE5\GIL5V90W\MC90036681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649" y="3744956"/>
            <a:ext cx="1193579" cy="119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6211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7184" y="1053203"/>
            <a:ext cx="7086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 should have this…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 descr="C:\Users\jfresia\AppData\Local\Microsoft\Windows\Temporary Internet Files\Content.IE5\ICUU26PX\MC9004345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84" y="2673123"/>
            <a:ext cx="831632" cy="140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jfresia\AppData\Local\Microsoft\Windows\Temporary Internet Files\Content.IE5\GPDS8RMK\MC9004344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338" y="2645551"/>
            <a:ext cx="1176742" cy="145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jfresia\AppData\Local\Microsoft\Windows\Temporary Internet Files\Content.IE5\GIL5V90W\MC90036681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721" y="2972463"/>
            <a:ext cx="1193579" cy="119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jfresia\AppData\Local\Microsoft\Windows\Temporary Internet Files\Content.IE5\F2J8PD49\MC90036695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2803501"/>
            <a:ext cx="1204149" cy="130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24600" y="3375382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DOY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800600"/>
            <a:ext cx="2667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86200" y="5257800"/>
            <a:ext cx="43434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Remember what happens when we have le/les in front of lo/la/los/las???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020440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4746572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1545" y="3538538"/>
            <a:ext cx="6324600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le/les goes to “SE”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Here is an easy way to remember that….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It’s easier to “SE”!</a:t>
            </a:r>
          </a:p>
          <a:p>
            <a:pPr algn="ctr"/>
            <a:r>
              <a:rPr lang="en-US" sz="2400" b="1" dirty="0" smtClean="0"/>
              <a:t>Let’s form our FINAL answer!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3793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jfresia\AppData\Local\Microsoft\Windows\Temporary Internet Files\Content.IE5\GIL5V90W\MC9003399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683" y="2604096"/>
            <a:ext cx="697687" cy="89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jfresia\AppData\Local\Microsoft\Windows\Temporary Internet Files\Content.IE5\4PE19B98\MC9003399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29" y="2594952"/>
            <a:ext cx="892454" cy="90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jfresia\AppData\Local\Microsoft\Windows\Temporary Internet Files\Content.IE5\F2J8PD49\MC90036852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608" y="2614916"/>
            <a:ext cx="900227" cy="89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jfresia\AppData\Local\Microsoft\Windows\Temporary Internet Files\Content.IE5\ZZ3ZBHGM\MC90036849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30308"/>
            <a:ext cx="868986" cy="86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3600" y="2510803"/>
            <a:ext cx="266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Doy.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0167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95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doni MT Black" panose="02070A03080606020203" pitchFamily="18" charset="0"/>
              </a:rPr>
              <a:t>Miguel </a:t>
            </a:r>
            <a:r>
              <a:rPr lang="en-US" sz="4800" dirty="0" err="1" smtClean="0">
                <a:latin typeface="Bodoni MT Black" panose="02070A03080606020203" pitchFamily="18" charset="0"/>
              </a:rPr>
              <a:t>escribe</a:t>
            </a:r>
            <a:r>
              <a:rPr lang="en-US" sz="4800" dirty="0" smtClean="0">
                <a:latin typeface="Bodoni MT Black" panose="02070A03080606020203" pitchFamily="18" charset="0"/>
              </a:rPr>
              <a:t> la carta a ti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572000"/>
            <a:ext cx="7391400" cy="1200329"/>
          </a:xfrm>
          <a:prstGeom prst="rect">
            <a:avLst/>
          </a:prstGeom>
          <a:solidFill>
            <a:srgbClr val="F61CD7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b="1" dirty="0" smtClean="0">
                <a:solidFill>
                  <a:srgbClr val="002060"/>
                </a:solidFill>
              </a:rPr>
              <a:t>Find your verb</a:t>
            </a:r>
          </a:p>
          <a:p>
            <a:pPr marL="342900" indent="-342900">
              <a:buAutoNum type="arabicParenR"/>
            </a:pPr>
            <a:r>
              <a:rPr lang="en-US" b="1" dirty="0" smtClean="0">
                <a:solidFill>
                  <a:srgbClr val="002060"/>
                </a:solidFill>
              </a:rPr>
              <a:t>Find your object pronoun (answers the question “what?”)</a:t>
            </a:r>
          </a:p>
          <a:p>
            <a:pPr marL="342900" indent="-342900">
              <a:buAutoNum type="arabicParenR"/>
            </a:pPr>
            <a:r>
              <a:rPr lang="en-US" b="1" dirty="0" smtClean="0">
                <a:solidFill>
                  <a:srgbClr val="002060"/>
                </a:solidFill>
              </a:rPr>
              <a:t>Find your indirect object pronoun (answers the question “to/for whom?”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70964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C:\Users\jfresia\AppData\Local\Microsoft\Windows\Temporary Internet Files\Content.IE5\4PE19B98\MC90043705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332839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54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424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objectives of this tutorial…</vt:lpstr>
      <vt:lpstr>706 object pronouns-Quick recap!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FLVS</dc:creator>
  <cp:lastModifiedBy>FLVS</cp:lastModifiedBy>
  <cp:revision>13</cp:revision>
  <dcterms:created xsi:type="dcterms:W3CDTF">2014-03-06T14:57:24Z</dcterms:created>
  <dcterms:modified xsi:type="dcterms:W3CDTF">2014-04-08T13:51:49Z</dcterms:modified>
</cp:coreProperties>
</file>